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Garet" panose="020B0604020202020204" charset="-18"/>
      <p:regular r:id="rId11"/>
    </p:embeddedFont>
    <p:embeddedFont>
      <p:font typeface="Garet Bold" panose="020B0604020202020204" charset="-18"/>
      <p:regular r:id="rId12"/>
    </p:embeddedFont>
    <p:embeddedFont>
      <p:font typeface="Garet Light" panose="020B0604020202020204" charset="-18"/>
      <p:regular r:id="rId13"/>
    </p:embeddedFont>
    <p:embeddedFont>
      <p:font typeface="Kingred Moder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6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EFF1-AD0E-4B70-AE1A-F5653E1A14ED}" type="datetimeFigureOut">
              <a:rPr lang="pl-PL" smtClean="0"/>
              <a:t>24.09.2025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6E87-975B-46DA-AE69-41285A2E6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87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6E87-975B-46DA-AE69-41285A2E66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7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86600" y="2781300"/>
            <a:ext cx="14207491" cy="8808644"/>
          </a:xfrm>
          <a:custGeom>
            <a:avLst/>
            <a:gdLst/>
            <a:ahLst/>
            <a:cxnLst/>
            <a:rect l="l" t="t" r="r" b="b"/>
            <a:pathLst>
              <a:path w="14207491" h="8808644">
                <a:moveTo>
                  <a:pt x="0" y="0"/>
                </a:moveTo>
                <a:lnTo>
                  <a:pt x="14207491" y="0"/>
                </a:lnTo>
                <a:lnTo>
                  <a:pt x="14207491" y="8808644"/>
                </a:lnTo>
                <a:lnTo>
                  <a:pt x="0" y="880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Obraz 7" descr="Obraz zawierający Grafika, projekt graficzny, clipart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764EFAB-14AE-D0F1-B038-0FABC6C25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58" y="4916142"/>
            <a:ext cx="2949111" cy="138645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9178834" y="8199489"/>
            <a:ext cx="1367393" cy="1386456"/>
          </a:xfrm>
          <a:custGeom>
            <a:avLst/>
            <a:gdLst/>
            <a:ahLst/>
            <a:cxnLst/>
            <a:rect l="l" t="t" r="r" b="b"/>
            <a:pathLst>
              <a:path w="1367393" h="1386456">
                <a:moveTo>
                  <a:pt x="0" y="0"/>
                </a:moveTo>
                <a:lnTo>
                  <a:pt x="1367393" y="0"/>
                </a:lnTo>
                <a:lnTo>
                  <a:pt x="1367393" y="1386457"/>
                </a:lnTo>
                <a:lnTo>
                  <a:pt x="0" y="1386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5957" y="6310996"/>
            <a:ext cx="4205797" cy="1309054"/>
          </a:xfrm>
          <a:custGeom>
            <a:avLst/>
            <a:gdLst/>
            <a:ahLst/>
            <a:cxnLst/>
            <a:rect l="l" t="t" r="r" b="b"/>
            <a:pathLst>
              <a:path w="4205797" h="1309054">
                <a:moveTo>
                  <a:pt x="0" y="0"/>
                </a:moveTo>
                <a:lnTo>
                  <a:pt x="4205797" y="0"/>
                </a:lnTo>
                <a:lnTo>
                  <a:pt x="4205797" y="1309054"/>
                </a:lnTo>
                <a:lnTo>
                  <a:pt x="0" y="1309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52500"/>
            <a:ext cx="16230600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9"/>
              </a:lnSpc>
            </a:pPr>
            <a:r>
              <a:rPr lang="en-US" sz="12999" dirty="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Legia </a:t>
            </a:r>
            <a:r>
              <a:rPr lang="en-US" sz="12999" dirty="0" err="1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Akademicka</a:t>
            </a:r>
            <a:endParaRPr lang="en-US" sz="12999" dirty="0">
              <a:solidFill>
                <a:srgbClr val="404040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9653" y="3619500"/>
            <a:ext cx="16230600" cy="588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8"/>
              </a:lnSpc>
            </a:pP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Ochotnicze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szkolenie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wojskowe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dla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studentów</a:t>
            </a:r>
            <a:endParaRPr lang="en-US" sz="36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l">
              <a:lnSpc>
                <a:spcPts val="6228"/>
              </a:lnSpc>
            </a:pP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realizowane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przez</a:t>
            </a:r>
            <a:r>
              <a:rPr lang="pl-PL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:</a:t>
            </a:r>
          </a:p>
          <a:p>
            <a:pPr algn="l">
              <a:lnSpc>
                <a:spcPct val="200000"/>
              </a:lnSpc>
            </a:pPr>
            <a:r>
              <a:rPr lang="pl-PL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Akademię Wychowania Fizycznego im. E. Piaseckiego w Poznaniu</a:t>
            </a:r>
            <a:endParaRPr lang="en-US" sz="36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l">
              <a:lnSpc>
                <a:spcPct val="200000"/>
              </a:lnSpc>
            </a:pP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Ministerstwo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Nauki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i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Szkolnictwa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Wyższego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oraz</a:t>
            </a:r>
            <a:endParaRPr lang="en-US" sz="36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l">
              <a:lnSpc>
                <a:spcPct val="200000"/>
              </a:lnSpc>
            </a:pP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Ministerstwo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Obrony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Narodowej</a:t>
            </a:r>
            <a:endParaRPr lang="en-US" sz="36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055" y="1754002"/>
            <a:ext cx="7239671" cy="265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68"/>
              </a:lnSpc>
            </a:pPr>
            <a:r>
              <a:rPr lang="en-US" sz="8724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Legia</a:t>
            </a:r>
          </a:p>
          <a:p>
            <a:pPr marL="0" lvl="0" indent="0" algn="l">
              <a:lnSpc>
                <a:spcPts val="10468"/>
              </a:lnSpc>
              <a:spcBef>
                <a:spcPct val="0"/>
              </a:spcBef>
            </a:pPr>
            <a:r>
              <a:rPr lang="en-US" sz="8724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Akademicka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100095" y="1520640"/>
            <a:ext cx="10890055" cy="7245721"/>
            <a:chOff x="0" y="0"/>
            <a:chExt cx="14520074" cy="966096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520074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Etapy dołączenia do programu</a:t>
              </a:r>
            </a:p>
            <a:p>
              <a:pPr marL="0" lvl="0" indent="0" algn="l">
                <a:lnSpc>
                  <a:spcPts val="3840"/>
                </a:lnSpc>
                <a:spcBef>
                  <a:spcPct val="0"/>
                </a:spcBef>
              </a:pPr>
              <a:endParaRPr lang="en-US" sz="320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32009"/>
              <a:ext cx="14520074" cy="8088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1508" lvl="1" indent="-315754" algn="l">
                <a:lnSpc>
                  <a:spcPts val="5411"/>
                </a:lnSpc>
                <a:buFont typeface="Arial"/>
                <a:buChar char="•"/>
              </a:pP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Odbycie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dobrowolnej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zasadniczej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służby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wojskowej</a:t>
              </a:r>
              <a:endParaRPr lang="en-US" sz="2925" dirty="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  <a:p>
              <a:pPr marL="631508" lvl="1" indent="-315754" algn="l">
                <a:lnSpc>
                  <a:spcPts val="5411"/>
                </a:lnSpc>
                <a:buFont typeface="Arial"/>
                <a:buChar char="•"/>
              </a:pP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Wypełnienie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i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złożenie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dokumentów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do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koordynatorów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Uczelni</a:t>
              </a:r>
              <a:endParaRPr lang="en-US" sz="2925" dirty="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  <a:p>
              <a:pPr marL="631508" lvl="1" indent="-315754" algn="l">
                <a:lnSpc>
                  <a:spcPts val="5411"/>
                </a:lnSpc>
                <a:buFont typeface="Arial"/>
                <a:buChar char="•"/>
              </a:pP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Przystąpienie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do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zajęć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i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zdanie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egzaminu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teoretycznego</a:t>
              </a:r>
              <a:endParaRPr lang="en-US" sz="2925" dirty="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  <a:p>
              <a:pPr marL="631508" lvl="1" indent="-315754" algn="l">
                <a:lnSpc>
                  <a:spcPts val="5411"/>
                </a:lnSpc>
                <a:buFont typeface="Arial"/>
                <a:buChar char="•"/>
              </a:pP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Odbycie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i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zaliczenie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ćwiczeń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praktycznych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w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jednostce</a:t>
              </a:r>
              <a:endParaRPr lang="en-US" sz="2925" dirty="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  <a:p>
              <a:pPr marL="631508" lvl="1" indent="-315754" algn="l">
                <a:lnSpc>
                  <a:spcPts val="5411"/>
                </a:lnSpc>
                <a:buFont typeface="Arial"/>
                <a:buChar char="•"/>
              </a:pP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Dalszy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samodzielny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rozwój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jako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absolwent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Legii</a:t>
              </a:r>
              <a:r>
                <a:rPr lang="en-US" sz="2925" dirty="0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 </a:t>
              </a:r>
              <a:r>
                <a:rPr lang="en-US" sz="2925" dirty="0" err="1">
                  <a:solidFill>
                    <a:srgbClr val="404040"/>
                  </a:solidFill>
                  <a:latin typeface="Garet"/>
                  <a:ea typeface="Garet"/>
                  <a:cs typeface="Garet"/>
                  <a:sym typeface="Garet"/>
                </a:rPr>
                <a:t>Akademickiej</a:t>
              </a:r>
              <a:endParaRPr lang="en-US" sz="2925" dirty="0">
                <a:solidFill>
                  <a:srgbClr val="404040"/>
                </a:solidFill>
                <a:latin typeface="Garet"/>
                <a:ea typeface="Garet"/>
                <a:cs typeface="Garet"/>
                <a:sym typeface="Garet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055" y="4815131"/>
            <a:ext cx="5628287" cy="413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8"/>
              </a:lnSpc>
            </a:pPr>
            <a:r>
              <a:rPr lang="en-US" sz="6782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krok </a:t>
            </a:r>
          </a:p>
          <a:p>
            <a:pPr algn="l">
              <a:lnSpc>
                <a:spcPts val="8138"/>
              </a:lnSpc>
            </a:pPr>
            <a:r>
              <a:rPr lang="en-US" sz="6782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po </a:t>
            </a:r>
          </a:p>
          <a:p>
            <a:pPr algn="l">
              <a:lnSpc>
                <a:spcPts val="8138"/>
              </a:lnSpc>
            </a:pPr>
            <a:r>
              <a:rPr lang="en-US" sz="6782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kroku</a:t>
            </a:r>
          </a:p>
          <a:p>
            <a:pPr marL="0" lvl="0" indent="0" algn="l">
              <a:lnSpc>
                <a:spcPts val="8138"/>
              </a:lnSpc>
              <a:spcBef>
                <a:spcPct val="0"/>
              </a:spcBef>
            </a:pPr>
            <a:endParaRPr lang="en-US" sz="6782">
              <a:solidFill>
                <a:srgbClr val="404040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7200" y="2966486"/>
            <a:ext cx="9829800" cy="5646351"/>
            <a:chOff x="0" y="0"/>
            <a:chExt cx="14612124" cy="79178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50" b="850"/>
            <a:stretch>
              <a:fillRect/>
            </a:stretch>
          </p:blipFill>
          <p:spPr>
            <a:xfrm>
              <a:off x="0" y="0"/>
              <a:ext cx="14612124" cy="791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4"/>
          <p:cNvSpPr txBox="1"/>
          <p:nvPr/>
        </p:nvSpPr>
        <p:spPr>
          <a:xfrm>
            <a:off x="629866" y="642601"/>
            <a:ext cx="17028269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Dobrowolna służba zasadnicza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031" y="2558837"/>
            <a:ext cx="7097876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 err="1">
                <a:solidFill>
                  <a:srgbClr val="404040"/>
                </a:solidFill>
                <a:latin typeface="Garet Bold"/>
                <a:ea typeface="Garet Bold"/>
                <a:cs typeface="Garet Bold"/>
                <a:sym typeface="Garet Bold"/>
              </a:rPr>
              <a:t>Samodzielne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zgłoszenie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się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do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Wojskowego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Centrum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Rekrutacji</a:t>
            </a: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 Poznań ul. Rolna 51/53</a:t>
            </a:r>
            <a:endParaRPr lang="en-US" sz="30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1031" y="4525006"/>
            <a:ext cx="709787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Odbycie 28 dniowej służby wojskowej*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031" y="7573006"/>
            <a:ext cx="709787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Status żołnierza rezerwy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1031" y="6315706"/>
            <a:ext cx="709787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Złożenie przysięgi wojskowej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1031" y="9367267"/>
            <a:ext cx="17427103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</a:t>
            </a:r>
            <a:r>
              <a:rPr lang="pl-PL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 tym między innymi: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bezpłatne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wyżywienie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6300zł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brutto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bezpłatne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zakwaterowanie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zniżki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na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3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przejazdy</a:t>
            </a:r>
            <a:r>
              <a:rPr lang="en-US" sz="23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PKP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58199" y="2695639"/>
            <a:ext cx="9598770" cy="5343462"/>
            <a:chOff x="0" y="0"/>
            <a:chExt cx="14612124" cy="79178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9258" b="9258"/>
            <a:stretch>
              <a:fillRect/>
            </a:stretch>
          </p:blipFill>
          <p:spPr>
            <a:xfrm>
              <a:off x="0" y="0"/>
              <a:ext cx="14612124" cy="791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4"/>
          <p:cNvSpPr txBox="1"/>
          <p:nvPr/>
        </p:nvSpPr>
        <p:spPr>
          <a:xfrm>
            <a:off x="231031" y="669988"/>
            <a:ext cx="1833880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60"/>
              </a:lnSpc>
              <a:spcBef>
                <a:spcPct val="0"/>
              </a:spcBef>
            </a:pPr>
            <a:r>
              <a:rPr lang="en-US" sz="830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Wypełnienie i złożenie dokumentów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030" y="2541204"/>
            <a:ext cx="8227169" cy="2673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Złożenie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wyznaczonych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dokumentów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do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koordynatorów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programu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</a:t>
            </a:r>
            <a:endParaRPr lang="pl-PL" sz="30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l">
              <a:lnSpc>
                <a:spcPts val="4200"/>
              </a:lnSpc>
            </a:pP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- prof. AWF dr hab. inż. Marek Sokołowski</a:t>
            </a:r>
          </a:p>
          <a:p>
            <a:pPr marL="457200" indent="-457200" algn="l">
              <a:lnSpc>
                <a:spcPts val="4200"/>
              </a:lnSpc>
              <a:buFontTx/>
              <a:buChar char="-"/>
            </a:pP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mgr Pola </a:t>
            </a:r>
            <a:r>
              <a:rPr lang="pl-PL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Jalowska</a:t>
            </a: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</a:p>
          <a:p>
            <a:pPr marL="457200" indent="-457200" algn="l">
              <a:lnSpc>
                <a:spcPts val="4200"/>
              </a:lnSpc>
              <a:buFontTx/>
              <a:buChar char="-"/>
            </a:pP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pokój 319</a:t>
            </a:r>
            <a:endParaRPr lang="en-US" sz="30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1030" y="5786742"/>
            <a:ext cx="709787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Składania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dokumentów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odbywa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się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w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okresie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marzec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-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kwiecień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031" y="9343105"/>
            <a:ext cx="17427103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termin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i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rodzaj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składanych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dokum</a:t>
            </a:r>
            <a:r>
              <a:rPr lang="pl-PL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e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ntów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uzależniony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jest od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dat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wyznaczonych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przez</a:t>
            </a:r>
            <a:r>
              <a:rPr lang="en-US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5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Ministerstwo</a:t>
            </a:r>
            <a:r>
              <a:rPr lang="pl-PL" sz="25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Nauki i Szkolnictwa Wyższego</a:t>
            </a:r>
            <a:endParaRPr lang="en-US" sz="25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1030" y="7406221"/>
            <a:ext cx="6621316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C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zęść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teoretyczn</a:t>
            </a: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a organizowana jest przez AWF Poznań</a:t>
            </a:r>
            <a:endParaRPr lang="en-US" sz="30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7200" y="3543300"/>
            <a:ext cx="9448800" cy="5447568"/>
            <a:chOff x="0" y="0"/>
            <a:chExt cx="14612124" cy="79178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447" b="13447"/>
            <a:stretch>
              <a:fillRect/>
            </a:stretch>
          </p:blipFill>
          <p:spPr>
            <a:xfrm>
              <a:off x="0" y="0"/>
              <a:ext cx="14612124" cy="791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4"/>
          <p:cNvSpPr txBox="1"/>
          <p:nvPr/>
        </p:nvSpPr>
        <p:spPr>
          <a:xfrm>
            <a:off x="588452" y="309092"/>
            <a:ext cx="15717728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770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Uczestnictwo w zajęciach </a:t>
            </a:r>
          </a:p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i zdanie egzaminu teoretycznego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031" y="4217697"/>
            <a:ext cx="7451871" cy="54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Obecność na zajęciach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31" y="6326474"/>
            <a:ext cx="7097876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Zdanie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egzaminu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teoretycznego</a:t>
            </a:r>
            <a:r>
              <a:rPr lang="pl-PL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sposób egzaminu – test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031" y="9201150"/>
            <a:ext cx="1742710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*zajęcia mogą odbywać się zdalnie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800" y="3152615"/>
            <a:ext cx="6116546" cy="3737370"/>
            <a:chOff x="0" y="0"/>
            <a:chExt cx="9171394" cy="56541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733" b="3733"/>
            <a:stretch>
              <a:fillRect/>
            </a:stretch>
          </p:blipFill>
          <p:spPr>
            <a:xfrm>
              <a:off x="0" y="0"/>
              <a:ext cx="9171394" cy="56541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4"/>
          <p:cNvSpPr txBox="1"/>
          <p:nvPr/>
        </p:nvSpPr>
        <p:spPr>
          <a:xfrm>
            <a:off x="588452" y="309092"/>
            <a:ext cx="1729633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Odbycie i zaliczenie ćwiczeń praktycznych w jednostce wojskowej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030" y="3377693"/>
            <a:ext cx="11503770" cy="2801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pozytywnym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zakończeniu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części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teoretycznej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wybiera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się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spośród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wybranych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pl-PL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szkół wojskowych i ośrodków specjalistycznych lub jednostek wojskowych, które </a:t>
            </a:r>
            <a:r>
              <a:rPr lang="pl-PL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prowdzaą</a:t>
            </a:r>
            <a:r>
              <a:rPr lang="pl-PL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część praktyczną Legii Akademickiej</a:t>
            </a:r>
          </a:p>
          <a:p>
            <a:pPr algn="l">
              <a:lnSpc>
                <a:spcPts val="4409"/>
              </a:lnSpc>
            </a:pP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której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chciałoby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się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odbyć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zajęcia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149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praktyczne</a:t>
            </a:r>
            <a:r>
              <a:rPr lang="en-US" sz="3149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3730" y="6997354"/>
            <a:ext cx="18260170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Możliwość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uczestnictwa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w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kursach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specjalistycznych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np.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kryptologia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cyberbezpieczeństwo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Żandarmeria</a:t>
            </a:r>
            <a:r>
              <a:rPr lang="en-US" sz="2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Wojskowa</a:t>
            </a:r>
            <a:endParaRPr lang="en-US" sz="28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3730" y="8606067"/>
            <a:ext cx="1511004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część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praktyczną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odpowiada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jednostka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Wojskowe</a:t>
            </a:r>
            <a:r>
              <a:rPr lang="en-US" sz="30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Centrum </a:t>
            </a:r>
            <a:r>
              <a:rPr lang="en-US" sz="30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Rekrutacji</a:t>
            </a:r>
            <a:endParaRPr lang="en-US" sz="3000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3CF543-A538-6181-DF9B-AB45355A9BDA}"/>
              </a:ext>
            </a:extLst>
          </p:cNvPr>
          <p:cNvSpPr txBox="1"/>
          <p:nvPr/>
        </p:nvSpPr>
        <p:spPr>
          <a:xfrm>
            <a:off x="231030" y="9771418"/>
            <a:ext cx="1464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</a:t>
            </a:r>
            <a:r>
              <a:rPr lang="pl-PL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 tym między innymi: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bezpłatne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wyżywienie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pl-PL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193zł/ dzień * 21 – 28 dni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bezpłatne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zakwaterowanie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zniżki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na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przejazdy</a:t>
            </a:r>
            <a:r>
              <a:rPr lang="en-US" sz="18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PKP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2508" y="3480571"/>
            <a:ext cx="8648167" cy="4648237"/>
            <a:chOff x="0" y="0"/>
            <a:chExt cx="11530889" cy="61976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23" b="2223"/>
            <a:stretch>
              <a:fillRect/>
            </a:stretch>
          </p:blipFill>
          <p:spPr>
            <a:xfrm>
              <a:off x="0" y="0"/>
              <a:ext cx="11530889" cy="6197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4"/>
          <p:cNvSpPr txBox="1"/>
          <p:nvPr/>
        </p:nvSpPr>
        <p:spPr>
          <a:xfrm>
            <a:off x="588452" y="887896"/>
            <a:ext cx="1729633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Plusy wzięcia udziału w programie Legi Akademickiej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8452" y="4216036"/>
            <a:ext cx="9655962" cy="54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możliwość łatwego zarobku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8452" y="6309515"/>
            <a:ext cx="104040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więcej możliwości na rynku pracy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031" y="9066565"/>
            <a:ext cx="17653754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*po części zajęciach teoretycznych i praktycznych zostaje się podoficerem, następnie w ciągu 2-3 lat można zostać oficerem Wojska Polskiego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057" y="5258013"/>
            <a:ext cx="9655962" cy="54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możliwość szybkiego awansu*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5057" y="7328690"/>
            <a:ext cx="104040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prestiż i rozwój osobisty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F3DC">
                <a:alpha val="100000"/>
              </a:srgbClr>
            </a:gs>
            <a:gs pos="100000">
              <a:srgbClr val="48C86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90097" y="2594822"/>
            <a:ext cx="14207491" cy="8808644"/>
          </a:xfrm>
          <a:custGeom>
            <a:avLst/>
            <a:gdLst/>
            <a:ahLst/>
            <a:cxnLst/>
            <a:rect l="l" t="t" r="r" b="b"/>
            <a:pathLst>
              <a:path w="14207491" h="8808644">
                <a:moveTo>
                  <a:pt x="0" y="0"/>
                </a:moveTo>
                <a:lnTo>
                  <a:pt x="14207491" y="0"/>
                </a:lnTo>
                <a:lnTo>
                  <a:pt x="14207491" y="8808644"/>
                </a:lnTo>
                <a:lnTo>
                  <a:pt x="0" y="880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34224" y="4176944"/>
            <a:ext cx="4860069" cy="5081356"/>
          </a:xfrm>
          <a:custGeom>
            <a:avLst/>
            <a:gdLst/>
            <a:ahLst/>
            <a:cxnLst/>
            <a:rect l="l" t="t" r="r" b="b"/>
            <a:pathLst>
              <a:path w="4860069" h="5081356">
                <a:moveTo>
                  <a:pt x="0" y="0"/>
                </a:moveTo>
                <a:lnTo>
                  <a:pt x="4860068" y="0"/>
                </a:lnTo>
                <a:lnTo>
                  <a:pt x="4860068" y="5081356"/>
                </a:lnTo>
                <a:lnTo>
                  <a:pt x="0" y="5081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25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9301" y="952500"/>
            <a:ext cx="17829397" cy="20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9"/>
              </a:lnSpc>
            </a:pPr>
            <a:r>
              <a:rPr lang="en-US" sz="12999">
                <a:solidFill>
                  <a:srgbClr val="40404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Dziękujemy za uwagę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0600" y="4560736"/>
            <a:ext cx="10003705" cy="471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więcej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informacji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dotyczących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poprzednich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edycji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zapraszamy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do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strony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internetowej</a:t>
            </a:r>
            <a:r>
              <a:rPr lang="en-US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</a:t>
            </a:r>
          </a:p>
          <a:p>
            <a:pPr algn="ctr">
              <a:lnSpc>
                <a:spcPts val="6228"/>
              </a:lnSpc>
            </a:pPr>
            <a:r>
              <a:rPr lang="en-US" sz="3600" b="1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AWF </a:t>
            </a:r>
            <a:r>
              <a:rPr lang="en-US" sz="3600" b="1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Poznań</a:t>
            </a:r>
            <a:r>
              <a:rPr lang="en-US" sz="3600" b="1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 - Legia </a:t>
            </a:r>
            <a:r>
              <a:rPr lang="en-US" sz="3600" b="1" dirty="0" err="1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Akademicka</a:t>
            </a:r>
            <a:endParaRPr lang="pl-PL" sz="3600" b="1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ctr">
              <a:lnSpc>
                <a:spcPts val="6228"/>
              </a:lnSpc>
            </a:pPr>
            <a:r>
              <a:rPr lang="pl-PL" sz="3600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lub</a:t>
            </a:r>
          </a:p>
          <a:p>
            <a:pPr algn="ctr">
              <a:lnSpc>
                <a:spcPts val="6228"/>
              </a:lnSpc>
            </a:pPr>
            <a:r>
              <a:rPr lang="pl-PL" sz="3600" b="1" dirty="0">
                <a:solidFill>
                  <a:srgbClr val="404040"/>
                </a:solidFill>
                <a:latin typeface="Garet Light"/>
                <a:ea typeface="Garet Light"/>
                <a:cs typeface="Garet Light"/>
                <a:sym typeface="Garet Light"/>
              </a:rPr>
              <a:t>Pokój 319 Nowy Budynek Dydaktyczny</a:t>
            </a:r>
            <a:endParaRPr lang="en-US" sz="3600" b="1" dirty="0">
              <a:solidFill>
                <a:srgbClr val="40404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362</Words>
  <Application>Microsoft Office PowerPoint</Application>
  <PresentationFormat>Niestandardowy</PresentationFormat>
  <Paragraphs>55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Garet Bold</vt:lpstr>
      <vt:lpstr>Calibri</vt:lpstr>
      <vt:lpstr>Kingred Modern</vt:lpstr>
      <vt:lpstr>Aptos</vt:lpstr>
      <vt:lpstr>Garet Light</vt:lpstr>
      <vt:lpstr>Garet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Pastelowe Gradienty Prosta Podstawowa Prezentacja</dc:title>
  <cp:lastModifiedBy>[AWF] Sokołowski Marek</cp:lastModifiedBy>
  <cp:revision>7</cp:revision>
  <dcterms:created xsi:type="dcterms:W3CDTF">2006-08-16T00:00:00Z</dcterms:created>
  <dcterms:modified xsi:type="dcterms:W3CDTF">2025-09-24T10:31:23Z</dcterms:modified>
  <dc:identifier>DAGyqX8qDKs</dc:identifier>
</cp:coreProperties>
</file>